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Nuni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bold.fntdata"/><Relationship Id="rId11" Type="http://schemas.openxmlformats.org/officeDocument/2006/relationships/slide" Target="slides/slide6.xml"/><Relationship Id="rId22" Type="http://schemas.openxmlformats.org/officeDocument/2006/relationships/font" Target="fonts/Nunito-boldItalic.fntdata"/><Relationship Id="rId10" Type="http://schemas.openxmlformats.org/officeDocument/2006/relationships/slide" Target="slides/slide5.xml"/><Relationship Id="rId21" Type="http://schemas.openxmlformats.org/officeDocument/2006/relationships/font" Target="fonts/Nunit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Nunito-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4e7ce3e00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4e7ce3e00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4e4f6cf44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4e4f6cf44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If we had more time we could have figured out how fast the individual drivers were going by using the time-stamp combined with lat/long to figure out route issues like </a:t>
            </a:r>
            <a:r>
              <a:rPr lang="en">
                <a:solidFill>
                  <a:schemeClr val="dk1"/>
                </a:solidFill>
              </a:rPr>
              <a:t>rush hour.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IF Daisy had not messed up on route stops 10 and 11(slide 7) she could have potentially been a great driver. She drives 3 different routes, has the most overall trips, and still has a strong adherence of -1.76 (slide 8). Experience does not necessarily result in the best driver.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4f935db74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4f935db74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4e4f6cf44d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4e4f6cf44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4e4f6cf4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4e4f6cf4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4e4f6cf44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4e4f6cf44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4e5ab3686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4e5ab3686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4e4f6cf44d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4e4f6cf44d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proceeded with our analysis by looking into how some of the best WeGo drivers were performing.  Filtering for the top 5 out of the 341 Operators with the most experience we were able to piece together a heat map giving us the highlights of </a:t>
            </a:r>
            <a:r>
              <a:rPr lang="en"/>
              <a:t>their</a:t>
            </a:r>
            <a:r>
              <a:rPr lang="en"/>
              <a:t> time behind the wheel. We compared the operator to the route stop sequence, which is essentially the list of stops within their routes.  We see some operators having more values than others indicating their route is either more complicated or they actually drive more than one route. And as you can see both </a:t>
            </a:r>
            <a:r>
              <a:rPr lang="en"/>
              <a:t>operators</a:t>
            </a:r>
            <a:r>
              <a:rPr lang="en"/>
              <a:t> 1133 and 1266 run the exact same route. And while the first three </a:t>
            </a:r>
            <a:r>
              <a:rPr lang="en"/>
              <a:t>operators</a:t>
            </a:r>
            <a:r>
              <a:rPr lang="en"/>
              <a:t> </a:t>
            </a:r>
            <a:r>
              <a:rPr lang="en"/>
              <a:t>performed</a:t>
            </a:r>
            <a:r>
              <a:rPr lang="en"/>
              <a:t> very well we see operators 2352 and 2424 ran larger </a:t>
            </a:r>
            <a:r>
              <a:rPr lang="en"/>
              <a:t>sequences</a:t>
            </a:r>
            <a:r>
              <a:rPr lang="en"/>
              <a:t> but with more difficulty.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RETRO:</a:t>
            </a:r>
            <a:endParaRPr/>
          </a:p>
          <a:p>
            <a:pPr indent="0" lvl="0" marL="0" rtl="0" algn="l">
              <a:spcBef>
                <a:spcPts val="0"/>
              </a:spcBef>
              <a:spcAft>
                <a:spcPts val="0"/>
              </a:spcAft>
              <a:buNone/>
            </a:pPr>
            <a:r>
              <a:rPr lang="en"/>
              <a:t>However, that experience doesn’t always translate to high marks. Note Daisy and Yoshi. </a:t>
            </a:r>
            <a:endParaRPr/>
          </a:p>
          <a:p>
            <a:pPr indent="0" lvl="0" marL="0" rtl="0" algn="l">
              <a:spcBef>
                <a:spcPts val="0"/>
              </a:spcBef>
              <a:spcAft>
                <a:spcPts val="0"/>
              </a:spcAft>
              <a:buNone/>
            </a:pPr>
            <a:r>
              <a:rPr lang="en"/>
              <a:t>Bear in mind that Daisy and Yoshi run more routes. Mario is statistically more accurate at his stops. </a:t>
            </a:r>
            <a:endParaRPr/>
          </a:p>
          <a:p>
            <a:pPr indent="0" lvl="0" marL="0" rtl="0" algn="l">
              <a:spcBef>
                <a:spcPts val="0"/>
              </a:spcBef>
              <a:spcAft>
                <a:spcPts val="0"/>
              </a:spcAft>
              <a:buNone/>
            </a:pPr>
            <a:r>
              <a:rPr lang="en"/>
              <a:t>Peach runs the same Route as Mario but doesn’t do as well even though she’s run the same route almost 300 more times.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Question? Does time of day play a factor in the difference between Mario and Peach?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4e4f6cf44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4e4f6cf44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we had a grasp on how well these operators performed we looked at </a:t>
            </a:r>
            <a:r>
              <a:rPr lang="en"/>
              <a:t>exactly</a:t>
            </a:r>
            <a:r>
              <a:rPr lang="en"/>
              <a:t> how many times they drove their routes. </a:t>
            </a:r>
            <a:endParaRPr/>
          </a:p>
          <a:p>
            <a:pPr indent="0" lvl="0" marL="0" rtl="0" algn="l">
              <a:spcBef>
                <a:spcPts val="0"/>
              </a:spcBef>
              <a:spcAft>
                <a:spcPts val="0"/>
              </a:spcAft>
              <a:buNone/>
            </a:pPr>
            <a:r>
              <a:rPr lang="en"/>
              <a:t>Essentially we looked at who had the most overall experience. </a:t>
            </a:r>
            <a:r>
              <a:rPr lang="en"/>
              <a:t>Experience</a:t>
            </a:r>
            <a:r>
              <a:rPr lang="en"/>
              <a:t> was derived from how many times the </a:t>
            </a:r>
            <a:r>
              <a:rPr lang="en"/>
              <a:t>individual</a:t>
            </a:r>
            <a:r>
              <a:rPr lang="en"/>
              <a:t> operators ran their routes. It is interesting to note that operator 2352 who had some issues of note from the previous slide </a:t>
            </a:r>
            <a:r>
              <a:rPr lang="en"/>
              <a:t>actually</a:t>
            </a:r>
            <a:r>
              <a:rPr lang="en"/>
              <a:t> ran </a:t>
            </a:r>
            <a:r>
              <a:rPr lang="en"/>
              <a:t>nearly</a:t>
            </a:r>
            <a:r>
              <a:rPr lang="en"/>
              <a:t> 3000 times.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using this knowledge we decided to run an experiment. We turned our Operators into Racers – </a:t>
            </a:r>
            <a:r>
              <a:rPr lang="en"/>
              <a:t>“Testing their skills”. We wanted to see how’d they’d do on diff routes…keep in mind it’s about skill not speed!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Allow me to introduce our riders: Mario, Luigi, Peach, Daisy, and Yoshi!</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4e4f6cf44d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4e4f6cf44d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give everyone a good idea of who our players are! Notice the Percent On-time to total trips and the fact that even if you only have one route it doesn’t necessarily mean you’ll have a better adherence level. Daisy and Yoshi for </a:t>
            </a:r>
            <a:r>
              <a:rPr lang="en"/>
              <a:t>instance</a:t>
            </a:r>
            <a:r>
              <a:rPr lang="en"/>
              <a:t> ran actually ran 3 different routes. Daisy, with all those runs still had a better </a:t>
            </a:r>
            <a:r>
              <a:rPr lang="en"/>
              <a:t>adherence</a:t>
            </a:r>
            <a:r>
              <a:rPr lang="en"/>
              <a:t> level than Peach and Yoshi!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4e4f6cf44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4e4f6cf44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4e7ce3e00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4e7ce3e00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drive.google.com/file/d/1ziHEdBqlK3N3i93cXPx953aGLtsk9Uda/view" TargetMode="Externa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26.png"/><Relationship Id="rId5" Type="http://schemas.openxmlformats.org/officeDocument/2006/relationships/image" Target="../media/image19.png"/><Relationship Id="rId6" Type="http://schemas.openxmlformats.org/officeDocument/2006/relationships/image" Target="../media/image25.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en.wikipedia.org/wiki/WeGo_Public_Transit" TargetMode="External"/><Relationship Id="rId4" Type="http://schemas.openxmlformats.org/officeDocument/2006/relationships/hyperlink" Target="https://www.wegotransit.com/" TargetMode="External"/><Relationship Id="rId5" Type="http://schemas.openxmlformats.org/officeDocument/2006/relationships/image" Target="../media/image18.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8.png"/><Relationship Id="rId9" Type="http://schemas.openxmlformats.org/officeDocument/2006/relationships/image" Target="../media/image24.png"/><Relationship Id="rId5" Type="http://schemas.openxmlformats.org/officeDocument/2006/relationships/image" Target="../media/image3.png"/><Relationship Id="rId6" Type="http://schemas.openxmlformats.org/officeDocument/2006/relationships/image" Target="../media/image29.png"/><Relationship Id="rId7" Type="http://schemas.openxmlformats.org/officeDocument/2006/relationships/image" Target="../media/image28.png"/><Relationship Id="rId8"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11.png"/><Relationship Id="rId5" Type="http://schemas.openxmlformats.org/officeDocument/2006/relationships/image" Target="../media/image17.png"/><Relationship Id="rId6" Type="http://schemas.openxmlformats.org/officeDocument/2006/relationships/image" Target="../media/image10.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682400" y="1891658"/>
            <a:ext cx="5361300" cy="1448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4800">
                <a:solidFill>
                  <a:schemeClr val="accent6"/>
                </a:solidFill>
              </a:rPr>
              <a:t>Here WeGo!</a:t>
            </a:r>
            <a:endParaRPr b="1" sz="4800">
              <a:solidFill>
                <a:schemeClr val="accent6"/>
              </a:solidFill>
            </a:endParaRPr>
          </a:p>
        </p:txBody>
      </p:sp>
      <p:sp>
        <p:nvSpPr>
          <p:cNvPr id="129" name="Google Shape;129;p13"/>
          <p:cNvSpPr txBox="1"/>
          <p:nvPr>
            <p:ph idx="1" type="subTitle"/>
          </p:nvPr>
        </p:nvSpPr>
        <p:spPr>
          <a:xfrm>
            <a:off x="682400" y="2944200"/>
            <a:ext cx="5842500" cy="71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Nashville’s Public Transit Connecting Local &amp; Regional Bus Routes</a:t>
            </a:r>
            <a:endParaRPr/>
          </a:p>
          <a:p>
            <a:pPr indent="0" lvl="0" marL="0" rtl="0" algn="l">
              <a:spcBef>
                <a:spcPts val="0"/>
              </a:spcBef>
              <a:spcAft>
                <a:spcPts val="0"/>
              </a:spcAft>
              <a:buNone/>
            </a:pPr>
            <a:r>
              <a:rPr lang="en"/>
              <a:t>Starring Isabelle Pethtel, Jacob Jarrell, and Tarik Kalwar</a:t>
            </a:r>
            <a:endParaRPr/>
          </a:p>
        </p:txBody>
      </p:sp>
      <p:pic>
        <p:nvPicPr>
          <p:cNvPr id="130" name="Google Shape;130;p13" title="mario-kart.png">
            <a:hlinkClick r:id="rId3"/>
          </p:cNvPr>
          <p:cNvPicPr preferRelativeResize="0"/>
          <p:nvPr/>
        </p:nvPicPr>
        <p:blipFill rotWithShape="1">
          <a:blip r:embed="rId4">
            <a:alphaModFix/>
          </a:blip>
          <a:srcRect b="0" l="0" r="0" t="0"/>
          <a:stretch/>
        </p:blipFill>
        <p:spPr>
          <a:xfrm flipH="1">
            <a:off x="4195875" y="1330100"/>
            <a:ext cx="2009650" cy="2009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Second Race</a:t>
            </a:r>
            <a:endParaRPr/>
          </a:p>
        </p:txBody>
      </p:sp>
      <p:sp>
        <p:nvSpPr>
          <p:cNvPr id="204" name="Google Shape;204;p2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cxnSp>
        <p:nvCxnSpPr>
          <p:cNvPr id="205" name="Google Shape;205;p22"/>
          <p:cNvCxnSpPr/>
          <p:nvPr/>
        </p:nvCxnSpPr>
        <p:spPr>
          <a:xfrm>
            <a:off x="3717356" y="795825"/>
            <a:ext cx="1393800" cy="0"/>
          </a:xfrm>
          <a:prstGeom prst="straightConnector1">
            <a:avLst/>
          </a:prstGeom>
          <a:noFill/>
          <a:ln cap="flat" cmpd="sng" w="38100">
            <a:solidFill>
              <a:srgbClr val="E99AB7"/>
            </a:solidFill>
            <a:prstDash val="solid"/>
            <a:round/>
            <a:headEnd len="med" w="med" type="none"/>
            <a:tailEnd len="med" w="med" type="none"/>
          </a:ln>
        </p:spPr>
      </p:cxnSp>
      <p:cxnSp>
        <p:nvCxnSpPr>
          <p:cNvPr id="206" name="Google Shape;206;p22"/>
          <p:cNvCxnSpPr/>
          <p:nvPr/>
        </p:nvCxnSpPr>
        <p:spPr>
          <a:xfrm>
            <a:off x="3512164" y="1005350"/>
            <a:ext cx="1599000" cy="0"/>
          </a:xfrm>
          <a:prstGeom prst="straightConnector1">
            <a:avLst/>
          </a:prstGeom>
          <a:noFill/>
          <a:ln cap="flat" cmpd="sng" w="38100">
            <a:solidFill>
              <a:srgbClr val="E99AB7"/>
            </a:solidFill>
            <a:prstDash val="solid"/>
            <a:round/>
            <a:headEnd len="med" w="med" type="none"/>
            <a:tailEnd len="med" w="med" type="none"/>
          </a:ln>
        </p:spPr>
      </p:cxnSp>
      <p:cxnSp>
        <p:nvCxnSpPr>
          <p:cNvPr id="207" name="Google Shape;207;p22"/>
          <p:cNvCxnSpPr/>
          <p:nvPr/>
        </p:nvCxnSpPr>
        <p:spPr>
          <a:xfrm>
            <a:off x="3358275" y="1208300"/>
            <a:ext cx="1752900" cy="0"/>
          </a:xfrm>
          <a:prstGeom prst="straightConnector1">
            <a:avLst/>
          </a:prstGeom>
          <a:noFill/>
          <a:ln cap="flat" cmpd="sng" w="38100">
            <a:solidFill>
              <a:srgbClr val="E99AB7"/>
            </a:solidFill>
            <a:prstDash val="solid"/>
            <a:round/>
            <a:headEnd len="med" w="med" type="none"/>
            <a:tailEnd len="med" w="med" type="none"/>
          </a:ln>
        </p:spPr>
      </p:cxnSp>
      <p:pic>
        <p:nvPicPr>
          <p:cNvPr id="208" name="Google Shape;208;p22" title="944-9448553_061413-princess-peach-mario-kart-8-official-artwork.png"/>
          <p:cNvPicPr preferRelativeResize="0"/>
          <p:nvPr/>
        </p:nvPicPr>
        <p:blipFill>
          <a:blip r:embed="rId3">
            <a:alphaModFix/>
          </a:blip>
          <a:stretch>
            <a:fillRect/>
          </a:stretch>
        </p:blipFill>
        <p:spPr>
          <a:xfrm>
            <a:off x="4638386" y="177950"/>
            <a:ext cx="1262688" cy="1533601"/>
          </a:xfrm>
          <a:prstGeom prst="rect">
            <a:avLst/>
          </a:prstGeom>
          <a:noFill/>
          <a:ln>
            <a:noFill/>
          </a:ln>
        </p:spPr>
      </p:pic>
      <p:pic>
        <p:nvPicPr>
          <p:cNvPr id="209" name="Google Shape;209;p22" title="result_pct2.png"/>
          <p:cNvPicPr preferRelativeResize="0"/>
          <p:nvPr/>
        </p:nvPicPr>
        <p:blipFill rotWithShape="1">
          <a:blip r:embed="rId4">
            <a:alphaModFix/>
          </a:blip>
          <a:srcRect b="4485" l="4551" r="8423" t="4539"/>
          <a:stretch/>
        </p:blipFill>
        <p:spPr>
          <a:xfrm>
            <a:off x="256000" y="1775000"/>
            <a:ext cx="4192432" cy="3107875"/>
          </a:xfrm>
          <a:prstGeom prst="rect">
            <a:avLst/>
          </a:prstGeom>
          <a:noFill/>
          <a:ln>
            <a:noFill/>
          </a:ln>
        </p:spPr>
      </p:pic>
      <p:pic>
        <p:nvPicPr>
          <p:cNvPr id="210" name="Google Shape;210;p22" title="result_den2.png"/>
          <p:cNvPicPr preferRelativeResize="0"/>
          <p:nvPr/>
        </p:nvPicPr>
        <p:blipFill rotWithShape="1">
          <a:blip r:embed="rId5">
            <a:alphaModFix/>
          </a:blip>
          <a:srcRect b="5256" l="2093" r="8051" t="5202"/>
          <a:stretch/>
        </p:blipFill>
        <p:spPr>
          <a:xfrm>
            <a:off x="4714575" y="1775000"/>
            <a:ext cx="4158426" cy="3107875"/>
          </a:xfrm>
          <a:prstGeom prst="rect">
            <a:avLst/>
          </a:prstGeom>
          <a:noFill/>
          <a:ln>
            <a:noFill/>
          </a:ln>
        </p:spPr>
      </p:pic>
      <p:pic>
        <p:nvPicPr>
          <p:cNvPr id="211" name="Google Shape;211;p22" title="its-on-donkey-kong.gif"/>
          <p:cNvPicPr preferRelativeResize="0"/>
          <p:nvPr/>
        </p:nvPicPr>
        <p:blipFill>
          <a:blip r:embed="rId6">
            <a:alphaModFix/>
          </a:blip>
          <a:stretch>
            <a:fillRect/>
          </a:stretch>
        </p:blipFill>
        <p:spPr>
          <a:xfrm>
            <a:off x="7088532" y="280550"/>
            <a:ext cx="1678493" cy="1449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3"/>
          <p:cNvSpPr txBox="1"/>
          <p:nvPr>
            <p:ph type="title"/>
          </p:nvPr>
        </p:nvSpPr>
        <p:spPr>
          <a:xfrm>
            <a:off x="819150" y="4535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Retro</a:t>
            </a:r>
            <a:endParaRPr/>
          </a:p>
        </p:txBody>
      </p:sp>
      <p:sp>
        <p:nvSpPr>
          <p:cNvPr id="217" name="Google Shape;217;p23"/>
          <p:cNvSpPr txBox="1"/>
          <p:nvPr>
            <p:ph idx="1" type="body"/>
          </p:nvPr>
        </p:nvSpPr>
        <p:spPr>
          <a:xfrm>
            <a:off x="356550" y="1194450"/>
            <a:ext cx="3277200" cy="32118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Race outcomes &amp; probability</a:t>
            </a:r>
            <a:endParaRPr/>
          </a:p>
          <a:p>
            <a:pPr indent="-298450" lvl="1" marL="914400" rtl="0" algn="l">
              <a:spcBef>
                <a:spcPts val="0"/>
              </a:spcBef>
              <a:spcAft>
                <a:spcPts val="0"/>
              </a:spcAft>
              <a:buSzPts val="1100"/>
              <a:buChar char="○"/>
            </a:pPr>
            <a:r>
              <a:rPr lang="en"/>
              <a:t>Include other variables to skew </a:t>
            </a:r>
            <a:r>
              <a:rPr lang="en"/>
              <a:t>predictability</a:t>
            </a:r>
            <a:r>
              <a:rPr lang="en"/>
              <a:t> &amp; </a:t>
            </a:r>
            <a:r>
              <a:rPr lang="en"/>
              <a:t>probability</a:t>
            </a:r>
            <a:endParaRPr/>
          </a:p>
          <a:p>
            <a:pPr indent="-298450" lvl="1" marL="914400" rtl="0" algn="l">
              <a:spcBef>
                <a:spcPts val="0"/>
              </a:spcBef>
              <a:spcAft>
                <a:spcPts val="0"/>
              </a:spcAft>
              <a:buSzPts val="1100"/>
              <a:buChar char="○"/>
            </a:pPr>
            <a:r>
              <a:rPr lang="en"/>
              <a:t>Player experience &amp; outlier values - Daisy’s experience vs Mario’s shorter route</a:t>
            </a:r>
            <a:endParaRPr/>
          </a:p>
          <a:p>
            <a:pPr indent="-311150" lvl="0" marL="457200" rtl="0" algn="l">
              <a:spcBef>
                <a:spcPts val="0"/>
              </a:spcBef>
              <a:spcAft>
                <a:spcPts val="0"/>
              </a:spcAft>
              <a:buSzPts val="1300"/>
              <a:buChar char="●"/>
            </a:pPr>
            <a:r>
              <a:rPr lang="en"/>
              <a:t>General Analysis</a:t>
            </a:r>
            <a:endParaRPr/>
          </a:p>
          <a:p>
            <a:pPr indent="-298450" lvl="1" marL="914400" rtl="0" algn="l">
              <a:spcBef>
                <a:spcPts val="0"/>
              </a:spcBef>
              <a:spcAft>
                <a:spcPts val="0"/>
              </a:spcAft>
              <a:buSzPts val="1100"/>
              <a:buChar char="○"/>
            </a:pPr>
            <a:r>
              <a:rPr lang="en"/>
              <a:t>Look further into time of day &amp; performance to see if certain hours do better/worse than average</a:t>
            </a:r>
            <a:endParaRPr/>
          </a:p>
          <a:p>
            <a:pPr indent="-298450" lvl="2" marL="1371600" rtl="0" algn="l">
              <a:spcBef>
                <a:spcPts val="0"/>
              </a:spcBef>
              <a:spcAft>
                <a:spcPts val="0"/>
              </a:spcAft>
              <a:buSzPts val="1100"/>
              <a:buChar char="■"/>
            </a:pPr>
            <a:r>
              <a:rPr lang="en"/>
              <a:t>Folium’s LayerControl</a:t>
            </a:r>
            <a:endParaRPr/>
          </a:p>
          <a:p>
            <a:pPr indent="-298450" lvl="2" marL="1371600" rtl="0" algn="l">
              <a:spcBef>
                <a:spcPts val="0"/>
              </a:spcBef>
              <a:spcAft>
                <a:spcPts val="0"/>
              </a:spcAft>
              <a:buSzPts val="1100"/>
              <a:buChar char="■"/>
            </a:pPr>
            <a:r>
              <a:rPr lang="en"/>
              <a:t>Morning, Afternoon, Evening</a:t>
            </a:r>
            <a:endParaRPr/>
          </a:p>
          <a:p>
            <a:pPr indent="-298450" lvl="1" marL="914400" rtl="0" algn="l">
              <a:spcBef>
                <a:spcPts val="0"/>
              </a:spcBef>
              <a:spcAft>
                <a:spcPts val="0"/>
              </a:spcAft>
              <a:buSzPts val="1100"/>
              <a:buChar char="○"/>
            </a:pPr>
            <a:r>
              <a:rPr lang="en"/>
              <a:t>Route complexity &amp; ‘difficult’ stops</a:t>
            </a:r>
            <a:endParaRPr/>
          </a:p>
          <a:p>
            <a:pPr indent="-298450" lvl="1" marL="914400" rtl="0" algn="l">
              <a:spcBef>
                <a:spcPts val="0"/>
              </a:spcBef>
              <a:spcAft>
                <a:spcPts val="0"/>
              </a:spcAft>
              <a:buSzPts val="1100"/>
              <a:buChar char="○"/>
            </a:pPr>
            <a:r>
              <a:rPr lang="en"/>
              <a:t>Continued dive into Sequence Numbers &amp; presence on map</a:t>
            </a:r>
            <a:endParaRPr/>
          </a:p>
        </p:txBody>
      </p:sp>
      <p:pic>
        <p:nvPicPr>
          <p:cNvPr id="218" name="Google Shape;218;p23" title="Screenshot 2025-04-23 092701.png"/>
          <p:cNvPicPr preferRelativeResize="0"/>
          <p:nvPr/>
        </p:nvPicPr>
        <p:blipFill>
          <a:blip r:embed="rId3">
            <a:alphaModFix/>
          </a:blip>
          <a:stretch>
            <a:fillRect/>
          </a:stretch>
        </p:blipFill>
        <p:spPr>
          <a:xfrm>
            <a:off x="3669975" y="1091725"/>
            <a:ext cx="5093075" cy="3417251"/>
          </a:xfrm>
          <a:prstGeom prst="rect">
            <a:avLst/>
          </a:prstGeom>
          <a:noFill/>
          <a:ln>
            <a:noFill/>
          </a:ln>
        </p:spPr>
      </p:pic>
      <p:pic>
        <p:nvPicPr>
          <p:cNvPr id="219" name="Google Shape;219;p23" title="2025-04-24_08h59_43.png"/>
          <p:cNvPicPr preferRelativeResize="0"/>
          <p:nvPr/>
        </p:nvPicPr>
        <p:blipFill>
          <a:blip r:embed="rId4">
            <a:alphaModFix/>
          </a:blip>
          <a:stretch>
            <a:fillRect/>
          </a:stretch>
        </p:blipFill>
        <p:spPr>
          <a:xfrm>
            <a:off x="3149000" y="4210375"/>
            <a:ext cx="960300" cy="591600"/>
          </a:xfrm>
          <a:prstGeom prst="roundRect">
            <a:avLst>
              <a:gd fmla="val 28093" name="adj"/>
            </a:avLst>
          </a:prstGeom>
          <a:noFill/>
          <a:ln cap="flat" cmpd="sng" w="28575">
            <a:solidFill>
              <a:schemeClr val="accent6"/>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Credits</a:t>
            </a:r>
            <a:endParaRPr/>
          </a:p>
        </p:txBody>
      </p:sp>
      <p:sp>
        <p:nvSpPr>
          <p:cNvPr id="225" name="Google Shape;225;p2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u="sng">
                <a:solidFill>
                  <a:schemeClr val="hlink"/>
                </a:solidFill>
                <a:hlinkClick r:id="rId3"/>
              </a:rPr>
              <a:t>https://en.wikipedia.org/wiki/WeGo_Public_Transit</a:t>
            </a:r>
            <a:endParaRPr/>
          </a:p>
          <a:p>
            <a:pPr indent="-311150" lvl="0" marL="457200" rtl="0" algn="l">
              <a:spcBef>
                <a:spcPts val="0"/>
              </a:spcBef>
              <a:spcAft>
                <a:spcPts val="0"/>
              </a:spcAft>
              <a:buSzPts val="1300"/>
              <a:buChar char="●"/>
            </a:pPr>
            <a:r>
              <a:rPr lang="en" u="sng">
                <a:solidFill>
                  <a:schemeClr val="hlink"/>
                </a:solidFill>
                <a:hlinkClick r:id="rId4"/>
              </a:rPr>
              <a:t>https://www.wegotransit.com/</a:t>
            </a:r>
            <a:endParaRPr/>
          </a:p>
        </p:txBody>
      </p:sp>
      <p:pic>
        <p:nvPicPr>
          <p:cNvPr id="226" name="Google Shape;226;p24" title="e556abe60be7421d18de3d911f6bb958.gif"/>
          <p:cNvPicPr preferRelativeResize="0"/>
          <p:nvPr/>
        </p:nvPicPr>
        <p:blipFill>
          <a:blip r:embed="rId5">
            <a:alphaModFix/>
          </a:blip>
          <a:stretch>
            <a:fillRect/>
          </a:stretch>
        </p:blipFill>
        <p:spPr>
          <a:xfrm>
            <a:off x="5254775" y="1650450"/>
            <a:ext cx="3524250" cy="2857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Outro</a:t>
            </a:r>
            <a:endParaRPr/>
          </a:p>
        </p:txBody>
      </p:sp>
      <p:pic>
        <p:nvPicPr>
          <p:cNvPr id="232" name="Google Shape;232;p25" title="Screenshot 2025-04-23 113609.png"/>
          <p:cNvPicPr preferRelativeResize="0"/>
          <p:nvPr/>
        </p:nvPicPr>
        <p:blipFill>
          <a:blip r:embed="rId3">
            <a:alphaModFix/>
          </a:blip>
          <a:stretch>
            <a:fillRect/>
          </a:stretch>
        </p:blipFill>
        <p:spPr>
          <a:xfrm>
            <a:off x="0" y="-12"/>
            <a:ext cx="9143999" cy="582877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4"/>
          <p:cNvSpPr txBox="1"/>
          <p:nvPr>
            <p:ph type="title"/>
          </p:nvPr>
        </p:nvSpPr>
        <p:spPr>
          <a:xfrm>
            <a:off x="819150" y="5573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Where Did We Come From, Where do WeGo?</a:t>
            </a:r>
            <a:endParaRPr/>
          </a:p>
        </p:txBody>
      </p:sp>
      <p:sp>
        <p:nvSpPr>
          <p:cNvPr id="136" name="Google Shape;136;p14"/>
          <p:cNvSpPr txBox="1"/>
          <p:nvPr>
            <p:ph idx="1" type="body"/>
          </p:nvPr>
        </p:nvSpPr>
        <p:spPr>
          <a:xfrm>
            <a:off x="449600" y="1434650"/>
            <a:ext cx="4243800" cy="32634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
              <a:t>Metropolitan Transit Authority originally established in 1973.</a:t>
            </a:r>
            <a:endParaRPr/>
          </a:p>
          <a:p>
            <a:pPr indent="-311150" lvl="0" marL="457200" rtl="0" algn="l">
              <a:spcBef>
                <a:spcPts val="0"/>
              </a:spcBef>
              <a:spcAft>
                <a:spcPts val="0"/>
              </a:spcAft>
              <a:buSzPts val="1300"/>
              <a:buChar char="●"/>
            </a:pPr>
            <a:r>
              <a:rPr lang="en"/>
              <a:t>In 2018, the MTA officially rebranded as WeGo Public Transit.</a:t>
            </a:r>
            <a:endParaRPr/>
          </a:p>
          <a:p>
            <a:pPr indent="-311150" lvl="0" marL="457200" rtl="0" algn="l">
              <a:spcBef>
                <a:spcPts val="0"/>
              </a:spcBef>
              <a:spcAft>
                <a:spcPts val="0"/>
              </a:spcAft>
              <a:buSzPts val="1300"/>
              <a:buChar char="●"/>
            </a:pPr>
            <a:r>
              <a:rPr lang="en"/>
              <a:t>Serves Nashville &amp; Davidson County with smaller, nearby communities incorporated over time.</a:t>
            </a:r>
            <a:endParaRPr/>
          </a:p>
          <a:p>
            <a:pPr indent="-311150" lvl="0" marL="457200" rtl="0" algn="l">
              <a:spcBef>
                <a:spcPts val="0"/>
              </a:spcBef>
              <a:spcAft>
                <a:spcPts val="0"/>
              </a:spcAft>
              <a:buSzPts val="1300"/>
              <a:buChar char="●"/>
            </a:pPr>
            <a:r>
              <a:rPr lang="en"/>
              <a:t>Wego’s vision is “To become an embraced part of the community through friendly, sustainable, reliable, trusted </a:t>
            </a:r>
            <a:r>
              <a:rPr lang="en"/>
              <a:t>public transportation - everywhere for everyone.”</a:t>
            </a:r>
            <a:endParaRPr/>
          </a:p>
          <a:p>
            <a:pPr indent="-311150" lvl="0" marL="457200" rtl="0" algn="l">
              <a:spcBef>
                <a:spcPts val="0"/>
              </a:spcBef>
              <a:spcAft>
                <a:spcPts val="0"/>
              </a:spcAft>
              <a:buSzPts val="1300"/>
              <a:buChar char="●"/>
            </a:pPr>
            <a:r>
              <a:rPr lang="en"/>
              <a:t>Most recently, as of March 2025, WeGo partnered with Tennessee Department of Transportation (TDOT) to implement TDOT Choice Lanes allowing passengers to ride these lanes for free.</a:t>
            </a:r>
            <a:endParaRPr/>
          </a:p>
        </p:txBody>
      </p:sp>
      <p:pic>
        <p:nvPicPr>
          <p:cNvPr id="137" name="Google Shape;137;p14" title="van-7_sml2.jpg"/>
          <p:cNvPicPr preferRelativeResize="0"/>
          <p:nvPr/>
        </p:nvPicPr>
        <p:blipFill>
          <a:blip r:embed="rId3">
            <a:alphaModFix/>
          </a:blip>
          <a:stretch>
            <a:fillRect/>
          </a:stretch>
        </p:blipFill>
        <p:spPr>
          <a:xfrm>
            <a:off x="4845800" y="1812175"/>
            <a:ext cx="3993300" cy="2242800"/>
          </a:xfrm>
          <a:prstGeom prst="roundRect">
            <a:avLst>
              <a:gd fmla="val 16667" name="adj"/>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5"/>
          <p:cNvSpPr txBox="1"/>
          <p:nvPr>
            <p:ph type="title"/>
          </p:nvPr>
        </p:nvSpPr>
        <p:spPr>
          <a:xfrm>
            <a:off x="819138" y="29205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Most Run &amp; Least Run Trip Times</a:t>
            </a:r>
            <a:endParaRPr/>
          </a:p>
        </p:txBody>
      </p:sp>
      <p:pic>
        <p:nvPicPr>
          <p:cNvPr id="143" name="Google Shape;143;p15" title="tr_len.png"/>
          <p:cNvPicPr preferRelativeResize="0"/>
          <p:nvPr/>
        </p:nvPicPr>
        <p:blipFill>
          <a:blip r:embed="rId3">
            <a:alphaModFix/>
          </a:blip>
          <a:stretch>
            <a:fillRect/>
          </a:stretch>
        </p:blipFill>
        <p:spPr>
          <a:xfrm>
            <a:off x="1344500" y="911575"/>
            <a:ext cx="5954775" cy="39058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6"/>
          <p:cNvSpPr txBox="1"/>
          <p:nvPr>
            <p:ph type="title"/>
          </p:nvPr>
        </p:nvSpPr>
        <p:spPr>
          <a:xfrm>
            <a:off x="819150" y="4664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Comparing Impact Factors of Adherence</a:t>
            </a:r>
            <a:endParaRPr/>
          </a:p>
        </p:txBody>
      </p:sp>
      <p:sp>
        <p:nvSpPr>
          <p:cNvPr id="149" name="Google Shape;149;p16"/>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0" name="Google Shape;150;p16" title="Avg_Ad_Op.png"/>
          <p:cNvPicPr preferRelativeResize="0"/>
          <p:nvPr/>
        </p:nvPicPr>
        <p:blipFill rotWithShape="1">
          <a:blip r:embed="rId3">
            <a:alphaModFix/>
          </a:blip>
          <a:srcRect b="0" l="3608" r="8153" t="5490"/>
          <a:stretch/>
        </p:blipFill>
        <p:spPr>
          <a:xfrm>
            <a:off x="224225" y="1421050"/>
            <a:ext cx="4264226" cy="3425626"/>
          </a:xfrm>
          <a:prstGeom prst="rect">
            <a:avLst/>
          </a:prstGeom>
          <a:noFill/>
          <a:ln>
            <a:noFill/>
          </a:ln>
        </p:spPr>
      </p:pic>
      <p:pic>
        <p:nvPicPr>
          <p:cNvPr id="151" name="Google Shape;151;p16" title="Avg_Ad_Tr.png"/>
          <p:cNvPicPr preferRelativeResize="0"/>
          <p:nvPr/>
        </p:nvPicPr>
        <p:blipFill rotWithShape="1">
          <a:blip r:embed="rId4">
            <a:alphaModFix/>
          </a:blip>
          <a:srcRect b="0" l="3803" r="7959" t="5490"/>
          <a:stretch/>
        </p:blipFill>
        <p:spPr>
          <a:xfrm>
            <a:off x="4664250" y="1421050"/>
            <a:ext cx="4264226" cy="342563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7"/>
          <p:cNvSpPr txBox="1"/>
          <p:nvPr/>
        </p:nvSpPr>
        <p:spPr>
          <a:xfrm>
            <a:off x="765688" y="344375"/>
            <a:ext cx="74097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700">
                <a:solidFill>
                  <a:schemeClr val="lt1"/>
                </a:solidFill>
                <a:latin typeface="Nunito"/>
                <a:ea typeface="Nunito"/>
                <a:cs typeface="Nunito"/>
                <a:sym typeface="Nunito"/>
              </a:rPr>
              <a:t>On-time Percentage Per Operator Per Stop</a:t>
            </a:r>
            <a:endParaRPr sz="2700">
              <a:solidFill>
                <a:schemeClr val="lt1"/>
              </a:solidFill>
              <a:latin typeface="Nunito"/>
              <a:ea typeface="Nunito"/>
              <a:cs typeface="Nunito"/>
              <a:sym typeface="Nunito"/>
            </a:endParaRPr>
          </a:p>
        </p:txBody>
      </p:sp>
      <p:pic>
        <p:nvPicPr>
          <p:cNvPr id="157" name="Google Shape;157;p17" title="Screenshot 2025-04-23 132021.png"/>
          <p:cNvPicPr preferRelativeResize="0"/>
          <p:nvPr/>
        </p:nvPicPr>
        <p:blipFill>
          <a:blip r:embed="rId3">
            <a:alphaModFix/>
          </a:blip>
          <a:stretch>
            <a:fillRect/>
          </a:stretch>
        </p:blipFill>
        <p:spPr>
          <a:xfrm>
            <a:off x="525525" y="932800"/>
            <a:ext cx="7803925" cy="3905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 name="Shape 161"/>
        <p:cNvGrpSpPr/>
        <p:nvPr/>
      </p:nvGrpSpPr>
      <p:grpSpPr>
        <a:xfrm>
          <a:off x="0" y="0"/>
          <a:ext cx="0" cy="0"/>
          <a:chOff x="0" y="0"/>
          <a:chExt cx="0" cy="0"/>
        </a:xfrm>
      </p:grpSpPr>
      <p:sp>
        <p:nvSpPr>
          <p:cNvPr id="162" name="Google Shape;162;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Gateway to Experiment</a:t>
            </a:r>
            <a:endParaRPr/>
          </a:p>
        </p:txBody>
      </p:sp>
      <p:sp>
        <p:nvSpPr>
          <p:cNvPr id="163" name="Google Shape;163;p1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4" name="Google Shape;164;p18" title="Screenshot 2025-04-22 194248.png"/>
          <p:cNvPicPr preferRelativeResize="0"/>
          <p:nvPr/>
        </p:nvPicPr>
        <p:blipFill>
          <a:blip r:embed="rId4">
            <a:alphaModFix/>
          </a:blip>
          <a:stretch>
            <a:fillRect/>
          </a:stretch>
        </p:blipFill>
        <p:spPr>
          <a:xfrm>
            <a:off x="783350" y="845600"/>
            <a:ext cx="7577300" cy="3768200"/>
          </a:xfrm>
          <a:prstGeom prst="rect">
            <a:avLst/>
          </a:prstGeom>
          <a:noFill/>
          <a:ln>
            <a:noFill/>
          </a:ln>
        </p:spPr>
      </p:pic>
      <p:sp>
        <p:nvSpPr>
          <p:cNvPr id="165" name="Google Shape;165;p18"/>
          <p:cNvSpPr txBox="1"/>
          <p:nvPr/>
        </p:nvSpPr>
        <p:spPr>
          <a:xfrm>
            <a:off x="1569975" y="351450"/>
            <a:ext cx="6493500" cy="6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166" name="Google Shape;166;p18"/>
          <p:cNvSpPr txBox="1"/>
          <p:nvPr/>
        </p:nvSpPr>
        <p:spPr>
          <a:xfrm>
            <a:off x="1325250" y="237500"/>
            <a:ext cx="64935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900">
                <a:solidFill>
                  <a:schemeClr val="lt1"/>
                </a:solidFill>
                <a:latin typeface="Nunito"/>
                <a:ea typeface="Nunito"/>
                <a:cs typeface="Nunito"/>
                <a:sym typeface="Nunito"/>
              </a:rPr>
              <a:t>Most Experienced Operators!</a:t>
            </a:r>
            <a:r>
              <a:rPr lang="en" sz="3200">
                <a:solidFill>
                  <a:schemeClr val="dk2"/>
                </a:solidFill>
                <a:latin typeface="Calibri"/>
                <a:ea typeface="Calibri"/>
                <a:cs typeface="Calibri"/>
                <a:sym typeface="Calibri"/>
              </a:rPr>
              <a:t> </a:t>
            </a:r>
            <a:endParaRPr sz="3500">
              <a:solidFill>
                <a:schemeClr val="dk2"/>
              </a:solidFill>
              <a:latin typeface="Calibri"/>
              <a:ea typeface="Calibri"/>
              <a:cs typeface="Calibri"/>
              <a:sym typeface="Calibri"/>
            </a:endParaRPr>
          </a:p>
        </p:txBody>
      </p:sp>
      <p:pic>
        <p:nvPicPr>
          <p:cNvPr id="167" name="Google Shape;167;p18" title="pngimg.com - mario_PNG86.png"/>
          <p:cNvPicPr preferRelativeResize="0"/>
          <p:nvPr/>
        </p:nvPicPr>
        <p:blipFill>
          <a:blip r:embed="rId5">
            <a:alphaModFix/>
          </a:blip>
          <a:stretch>
            <a:fillRect/>
          </a:stretch>
        </p:blipFill>
        <p:spPr>
          <a:xfrm>
            <a:off x="1471475" y="2754363"/>
            <a:ext cx="1123273" cy="1356505"/>
          </a:xfrm>
          <a:prstGeom prst="rect">
            <a:avLst/>
          </a:prstGeom>
          <a:noFill/>
          <a:ln>
            <a:noFill/>
          </a:ln>
        </p:spPr>
      </p:pic>
      <p:pic>
        <p:nvPicPr>
          <p:cNvPr id="168" name="Google Shape;168;p18" title="dbgwgp6-38b70fa6-3fa1-4eb2-9bb7-4f6eb3d0be21.png"/>
          <p:cNvPicPr preferRelativeResize="0"/>
          <p:nvPr/>
        </p:nvPicPr>
        <p:blipFill>
          <a:blip r:embed="rId6">
            <a:alphaModFix/>
          </a:blip>
          <a:stretch>
            <a:fillRect/>
          </a:stretch>
        </p:blipFill>
        <p:spPr>
          <a:xfrm>
            <a:off x="2861800" y="2754375"/>
            <a:ext cx="1092724" cy="1499024"/>
          </a:xfrm>
          <a:prstGeom prst="rect">
            <a:avLst/>
          </a:prstGeom>
          <a:noFill/>
          <a:ln>
            <a:noFill/>
          </a:ln>
        </p:spPr>
      </p:pic>
      <p:pic>
        <p:nvPicPr>
          <p:cNvPr id="169" name="Google Shape;169;p18" title="15971.png"/>
          <p:cNvPicPr preferRelativeResize="0"/>
          <p:nvPr/>
        </p:nvPicPr>
        <p:blipFill>
          <a:blip r:embed="rId7">
            <a:alphaModFix/>
          </a:blip>
          <a:stretch>
            <a:fillRect/>
          </a:stretch>
        </p:blipFill>
        <p:spPr>
          <a:xfrm>
            <a:off x="4211625" y="2798375"/>
            <a:ext cx="1205676" cy="1356500"/>
          </a:xfrm>
          <a:prstGeom prst="rect">
            <a:avLst/>
          </a:prstGeom>
          <a:noFill/>
          <a:ln>
            <a:noFill/>
          </a:ln>
        </p:spPr>
      </p:pic>
      <p:pic>
        <p:nvPicPr>
          <p:cNvPr id="170" name="Google Shape;170;p18" title="dcu7ore-ffb81d4a-748c-4899-af2e-6eaeb1d6c447.png"/>
          <p:cNvPicPr preferRelativeResize="0"/>
          <p:nvPr/>
        </p:nvPicPr>
        <p:blipFill>
          <a:blip r:embed="rId8">
            <a:alphaModFix/>
          </a:blip>
          <a:stretch>
            <a:fillRect/>
          </a:stretch>
        </p:blipFill>
        <p:spPr>
          <a:xfrm>
            <a:off x="5639475" y="2798375"/>
            <a:ext cx="1123274" cy="1356499"/>
          </a:xfrm>
          <a:prstGeom prst="rect">
            <a:avLst/>
          </a:prstGeom>
          <a:noFill/>
          <a:ln>
            <a:noFill/>
          </a:ln>
        </p:spPr>
      </p:pic>
      <p:pic>
        <p:nvPicPr>
          <p:cNvPr id="171" name="Google Shape;171;p18" title="464px-MKYoshi.png"/>
          <p:cNvPicPr preferRelativeResize="0"/>
          <p:nvPr/>
        </p:nvPicPr>
        <p:blipFill>
          <a:blip r:embed="rId9">
            <a:alphaModFix/>
          </a:blip>
          <a:stretch>
            <a:fillRect/>
          </a:stretch>
        </p:blipFill>
        <p:spPr>
          <a:xfrm>
            <a:off x="7093500" y="2905113"/>
            <a:ext cx="1092725" cy="1197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9"/>
          <p:cNvSpPr txBox="1"/>
          <p:nvPr/>
        </p:nvSpPr>
        <p:spPr>
          <a:xfrm>
            <a:off x="1374600" y="523675"/>
            <a:ext cx="6394800" cy="908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700">
                <a:solidFill>
                  <a:schemeClr val="lt1"/>
                </a:solidFill>
                <a:latin typeface="Nunito"/>
                <a:ea typeface="Nunito"/>
                <a:cs typeface="Nunito"/>
                <a:sym typeface="Nunito"/>
              </a:rPr>
              <a:t>Player Overview</a:t>
            </a:r>
            <a:endParaRPr sz="6600">
              <a:solidFill>
                <a:schemeClr val="lt1"/>
              </a:solidFill>
              <a:latin typeface="Nunito"/>
              <a:ea typeface="Nunito"/>
              <a:cs typeface="Nunito"/>
              <a:sym typeface="Nunito"/>
            </a:endParaRPr>
          </a:p>
        </p:txBody>
      </p:sp>
      <p:pic>
        <p:nvPicPr>
          <p:cNvPr id="177" name="Google Shape;177;p19" title="super-mario-transparent-background-20.png"/>
          <p:cNvPicPr preferRelativeResize="0"/>
          <p:nvPr/>
        </p:nvPicPr>
        <p:blipFill>
          <a:blip r:embed="rId3">
            <a:alphaModFix/>
          </a:blip>
          <a:stretch>
            <a:fillRect/>
          </a:stretch>
        </p:blipFill>
        <p:spPr>
          <a:xfrm>
            <a:off x="1185540" y="257800"/>
            <a:ext cx="1127782" cy="1501350"/>
          </a:xfrm>
          <a:prstGeom prst="rect">
            <a:avLst/>
          </a:prstGeom>
          <a:noFill/>
          <a:ln>
            <a:noFill/>
          </a:ln>
        </p:spPr>
      </p:pic>
      <p:pic>
        <p:nvPicPr>
          <p:cNvPr id="178" name="Google Shape;178;p19" title="mario-luigi-super-transparent-run-nintendo-render-party-web-18.png"/>
          <p:cNvPicPr preferRelativeResize="0"/>
          <p:nvPr/>
        </p:nvPicPr>
        <p:blipFill>
          <a:blip r:embed="rId4">
            <a:alphaModFix/>
          </a:blip>
          <a:stretch>
            <a:fillRect/>
          </a:stretch>
        </p:blipFill>
        <p:spPr>
          <a:xfrm>
            <a:off x="6866525" y="293538"/>
            <a:ext cx="1344699" cy="1429874"/>
          </a:xfrm>
          <a:prstGeom prst="rect">
            <a:avLst/>
          </a:prstGeom>
          <a:noFill/>
          <a:ln>
            <a:noFill/>
          </a:ln>
        </p:spPr>
      </p:pic>
      <p:pic>
        <p:nvPicPr>
          <p:cNvPr id="179" name="Google Shape;179;p19" title="Screenshot 2025-04-23 144833.png"/>
          <p:cNvPicPr preferRelativeResize="0"/>
          <p:nvPr/>
        </p:nvPicPr>
        <p:blipFill>
          <a:blip r:embed="rId5">
            <a:alphaModFix/>
          </a:blip>
          <a:stretch>
            <a:fillRect/>
          </a:stretch>
        </p:blipFill>
        <p:spPr>
          <a:xfrm>
            <a:off x="793213" y="2026550"/>
            <a:ext cx="7557575" cy="2256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Now WeGo… To The Map!</a:t>
            </a:r>
            <a:endParaRPr/>
          </a:p>
        </p:txBody>
      </p:sp>
      <p:pic>
        <p:nvPicPr>
          <p:cNvPr id="185" name="Google Shape;185;p20" title="giphy (3).gif"/>
          <p:cNvPicPr preferRelativeResize="0"/>
          <p:nvPr/>
        </p:nvPicPr>
        <p:blipFill>
          <a:blip r:embed="rId3">
            <a:alphaModFix/>
          </a:blip>
          <a:stretch>
            <a:fillRect/>
          </a:stretch>
        </p:blipFill>
        <p:spPr>
          <a:xfrm>
            <a:off x="653000" y="1562575"/>
            <a:ext cx="7838000" cy="3233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Race Results</a:t>
            </a:r>
            <a:endParaRPr/>
          </a:p>
        </p:txBody>
      </p:sp>
      <p:sp>
        <p:nvSpPr>
          <p:cNvPr id="191" name="Google Shape;191;p21"/>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cxnSp>
        <p:nvCxnSpPr>
          <p:cNvPr id="192" name="Google Shape;192;p21"/>
          <p:cNvCxnSpPr/>
          <p:nvPr/>
        </p:nvCxnSpPr>
        <p:spPr>
          <a:xfrm>
            <a:off x="3842625" y="795825"/>
            <a:ext cx="1880100" cy="0"/>
          </a:xfrm>
          <a:prstGeom prst="straightConnector1">
            <a:avLst/>
          </a:prstGeom>
          <a:noFill/>
          <a:ln cap="flat" cmpd="sng" w="38100">
            <a:solidFill>
              <a:srgbClr val="599F2F"/>
            </a:solidFill>
            <a:prstDash val="solid"/>
            <a:round/>
            <a:headEnd len="med" w="med" type="none"/>
            <a:tailEnd len="med" w="med" type="none"/>
          </a:ln>
        </p:spPr>
      </p:cxnSp>
      <p:cxnSp>
        <p:nvCxnSpPr>
          <p:cNvPr id="193" name="Google Shape;193;p21"/>
          <p:cNvCxnSpPr/>
          <p:nvPr/>
        </p:nvCxnSpPr>
        <p:spPr>
          <a:xfrm>
            <a:off x="3565850" y="1005350"/>
            <a:ext cx="2156700" cy="0"/>
          </a:xfrm>
          <a:prstGeom prst="straightConnector1">
            <a:avLst/>
          </a:prstGeom>
          <a:noFill/>
          <a:ln cap="flat" cmpd="sng" w="38100">
            <a:solidFill>
              <a:srgbClr val="599F2F"/>
            </a:solidFill>
            <a:prstDash val="solid"/>
            <a:round/>
            <a:headEnd len="med" w="med" type="none"/>
            <a:tailEnd len="med" w="med" type="none"/>
          </a:ln>
        </p:spPr>
      </p:cxnSp>
      <p:cxnSp>
        <p:nvCxnSpPr>
          <p:cNvPr id="194" name="Google Shape;194;p21"/>
          <p:cNvCxnSpPr/>
          <p:nvPr/>
        </p:nvCxnSpPr>
        <p:spPr>
          <a:xfrm>
            <a:off x="3358275" y="1208300"/>
            <a:ext cx="2364300" cy="0"/>
          </a:xfrm>
          <a:prstGeom prst="straightConnector1">
            <a:avLst/>
          </a:prstGeom>
          <a:noFill/>
          <a:ln cap="flat" cmpd="sng" w="38100">
            <a:solidFill>
              <a:srgbClr val="599F2F"/>
            </a:solidFill>
            <a:prstDash val="solid"/>
            <a:round/>
            <a:headEnd len="med" w="med" type="none"/>
            <a:tailEnd len="med" w="med" type="none"/>
          </a:ln>
        </p:spPr>
      </p:cxnSp>
      <p:pic>
        <p:nvPicPr>
          <p:cNvPr id="195" name="Google Shape;195;p21" title="150px-MKW_Luigi_Bike_Artwork.png"/>
          <p:cNvPicPr preferRelativeResize="0"/>
          <p:nvPr/>
        </p:nvPicPr>
        <p:blipFill>
          <a:blip r:embed="rId3">
            <a:alphaModFix/>
          </a:blip>
          <a:stretch>
            <a:fillRect/>
          </a:stretch>
        </p:blipFill>
        <p:spPr>
          <a:xfrm>
            <a:off x="5488275" y="258350"/>
            <a:ext cx="949525" cy="1449600"/>
          </a:xfrm>
          <a:prstGeom prst="rect">
            <a:avLst/>
          </a:prstGeom>
          <a:noFill/>
          <a:ln>
            <a:noFill/>
          </a:ln>
        </p:spPr>
      </p:pic>
      <p:pic>
        <p:nvPicPr>
          <p:cNvPr id="196" name="Google Shape;196;p21" title="result_pct.png"/>
          <p:cNvPicPr preferRelativeResize="0"/>
          <p:nvPr/>
        </p:nvPicPr>
        <p:blipFill rotWithShape="1">
          <a:blip r:embed="rId4">
            <a:alphaModFix/>
          </a:blip>
          <a:srcRect b="5002" l="4362" r="7856" t="6463"/>
          <a:stretch/>
        </p:blipFill>
        <p:spPr>
          <a:xfrm>
            <a:off x="235772" y="1800200"/>
            <a:ext cx="4089152" cy="3093300"/>
          </a:xfrm>
          <a:prstGeom prst="rect">
            <a:avLst/>
          </a:prstGeom>
          <a:noFill/>
          <a:ln>
            <a:noFill/>
          </a:ln>
        </p:spPr>
      </p:pic>
      <p:pic>
        <p:nvPicPr>
          <p:cNvPr id="197" name="Google Shape;197;p21" title="result_den.png"/>
          <p:cNvPicPr preferRelativeResize="0"/>
          <p:nvPr/>
        </p:nvPicPr>
        <p:blipFill rotWithShape="1">
          <a:blip r:embed="rId5">
            <a:alphaModFix/>
          </a:blip>
          <a:srcRect b="4741" l="2088" r="7487" t="5964"/>
          <a:stretch/>
        </p:blipFill>
        <p:spPr>
          <a:xfrm>
            <a:off x="4693980" y="1785025"/>
            <a:ext cx="4176845" cy="3093300"/>
          </a:xfrm>
          <a:prstGeom prst="rect">
            <a:avLst/>
          </a:prstGeom>
          <a:noFill/>
          <a:ln>
            <a:noFill/>
          </a:ln>
        </p:spPr>
      </p:pic>
      <p:pic>
        <p:nvPicPr>
          <p:cNvPr id="198" name="Google Shape;198;p21" title="dice-roll-mario-party.gif"/>
          <p:cNvPicPr preferRelativeResize="0"/>
          <p:nvPr/>
        </p:nvPicPr>
        <p:blipFill rotWithShape="1">
          <a:blip r:embed="rId6">
            <a:alphaModFix/>
          </a:blip>
          <a:srcRect b="10727" l="27850" r="26835" t="16044"/>
          <a:stretch/>
        </p:blipFill>
        <p:spPr>
          <a:xfrm>
            <a:off x="7169550" y="365300"/>
            <a:ext cx="1405200" cy="1280100"/>
          </a:xfrm>
          <a:prstGeom prst="roundRect">
            <a:avLst>
              <a:gd fmla="val 17446" name="adj"/>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